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62" r:id="rId5"/>
    <p:sldId id="263" r:id="rId6"/>
    <p:sldId id="273" r:id="rId7"/>
    <p:sldId id="264" r:id="rId8"/>
    <p:sldId id="259" r:id="rId9"/>
    <p:sldId id="260" r:id="rId10"/>
    <p:sldId id="265" r:id="rId11"/>
    <p:sldId id="274" r:id="rId12"/>
    <p:sldId id="267" r:id="rId13"/>
    <p:sldId id="275" r:id="rId14"/>
    <p:sldId id="269" r:id="rId15"/>
    <p:sldId id="276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186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WHOOPING COUGH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Reshma</a:t>
            </a:r>
            <a:r>
              <a:rPr lang="en-US" dirty="0" smtClean="0"/>
              <a:t> </a:t>
            </a:r>
            <a:r>
              <a:rPr lang="en-US" dirty="0" err="1" smtClean="0"/>
              <a:t>Reghu</a:t>
            </a:r>
            <a:endParaRPr lang="en-US" dirty="0" smtClean="0"/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Dept of Community medicine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mage result for whooping cough incubation perio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COURSE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i="1" dirty="0"/>
              <a:t>B. pertussis </a:t>
            </a:r>
            <a:r>
              <a:rPr lang="en-IN" dirty="0"/>
              <a:t>produces a local infection; the organism </a:t>
            </a:r>
            <a:r>
              <a:rPr lang="en-IN" dirty="0" smtClean="0"/>
              <a:t>is not </a:t>
            </a:r>
            <a:r>
              <a:rPr lang="en-IN" dirty="0"/>
              <a:t>invasive. </a:t>
            </a:r>
            <a:endParaRPr lang="en-IN" dirty="0" smtClean="0"/>
          </a:p>
          <a:p>
            <a:r>
              <a:rPr lang="en-IN" dirty="0" smtClean="0"/>
              <a:t>It </a:t>
            </a:r>
            <a:r>
              <a:rPr lang="en-IN" dirty="0"/>
              <a:t>multiplies on the </a:t>
            </a:r>
            <a:r>
              <a:rPr lang="en-IN" dirty="0">
                <a:solidFill>
                  <a:srgbClr val="FF0000"/>
                </a:solidFill>
              </a:rPr>
              <a:t>surface epithelium of </a:t>
            </a:r>
            <a:r>
              <a:rPr lang="en-IN" dirty="0" smtClean="0">
                <a:solidFill>
                  <a:srgbClr val="FF0000"/>
                </a:solidFill>
              </a:rPr>
              <a:t>the respiratory </a:t>
            </a:r>
            <a:r>
              <a:rPr lang="en-IN" dirty="0">
                <a:solidFill>
                  <a:srgbClr val="FF0000"/>
                </a:solidFill>
              </a:rPr>
              <a:t>tract and causes inflammation and necrosis </a:t>
            </a:r>
            <a:r>
              <a:rPr lang="en-IN" dirty="0" smtClean="0">
                <a:solidFill>
                  <a:srgbClr val="FF0000"/>
                </a:solidFill>
              </a:rPr>
              <a:t>of the </a:t>
            </a:r>
            <a:r>
              <a:rPr lang="en-IN" dirty="0">
                <a:solidFill>
                  <a:srgbClr val="FF0000"/>
                </a:solidFill>
              </a:rPr>
              <a:t>mucosa </a:t>
            </a:r>
            <a:r>
              <a:rPr lang="en-IN" dirty="0"/>
              <a:t>leading to secondary bacterial invasion. </a:t>
            </a:r>
            <a:endParaRPr lang="en-IN" dirty="0" smtClean="0"/>
          </a:p>
          <a:p>
            <a:r>
              <a:rPr lang="en-IN" dirty="0" smtClean="0"/>
              <a:t>Three stages </a:t>
            </a:r>
            <a:r>
              <a:rPr lang="en-IN" dirty="0"/>
              <a:t>are described in the clinical course of the disease:</a:t>
            </a:r>
          </a:p>
        </p:txBody>
      </p:sp>
    </p:spTree>
    <p:extLst>
      <p:ext uri="{BB962C8B-B14F-4D97-AF65-F5344CB8AC3E}">
        <p14:creationId xmlns:p14="http://schemas.microsoft.com/office/powerpoint/2010/main" xmlns="" val="4169893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Image result for whooping cough- complic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731" y="4449"/>
            <a:ext cx="9155731" cy="6853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The incidence of </a:t>
            </a:r>
            <a:r>
              <a:rPr lang="en-IN" dirty="0" smtClean="0"/>
              <a:t>pertussis-associated encephalopathy </a:t>
            </a:r>
            <a:r>
              <a:rPr lang="en-IN" dirty="0"/>
              <a:t>is 0.9 per cent 100,000. </a:t>
            </a:r>
            <a:endParaRPr lang="en-IN" dirty="0" smtClean="0"/>
          </a:p>
          <a:p>
            <a:r>
              <a:rPr lang="en-IN" dirty="0" smtClean="0"/>
              <a:t>In industrialized countries</a:t>
            </a:r>
            <a:r>
              <a:rPr lang="en-IN" dirty="0"/>
              <a:t>, lethality of pertussis is very low ( &lt; 1/1000</a:t>
            </a:r>
            <a:r>
              <a:rPr lang="en-IN" dirty="0" smtClean="0"/>
              <a:t>)</a:t>
            </a:r>
            <a:endParaRPr lang="en-IN" dirty="0"/>
          </a:p>
          <a:p>
            <a:r>
              <a:rPr lang="en-IN" dirty="0" smtClean="0"/>
              <a:t>In </a:t>
            </a:r>
            <a:r>
              <a:rPr lang="en-IN" dirty="0"/>
              <a:t>developing countries the average mortality </a:t>
            </a:r>
            <a:r>
              <a:rPr lang="en-IN" dirty="0" smtClean="0"/>
              <a:t>is estimated </a:t>
            </a:r>
            <a:r>
              <a:rPr lang="en-IN" dirty="0"/>
              <a:t>at </a:t>
            </a:r>
            <a:r>
              <a:rPr lang="en-IN" dirty="0">
                <a:solidFill>
                  <a:srgbClr val="FF0000"/>
                </a:solidFill>
              </a:rPr>
              <a:t>3.9 per cent in infants and 1 per cent in </a:t>
            </a:r>
            <a:r>
              <a:rPr lang="en-IN" dirty="0" smtClean="0">
                <a:solidFill>
                  <a:srgbClr val="FF0000"/>
                </a:solidFill>
              </a:rPr>
              <a:t>children aged </a:t>
            </a:r>
            <a:r>
              <a:rPr lang="en-IN" dirty="0">
                <a:solidFill>
                  <a:srgbClr val="FF0000"/>
                </a:solidFill>
              </a:rPr>
              <a:t>1-4 years</a:t>
            </a:r>
          </a:p>
        </p:txBody>
      </p:sp>
    </p:spTree>
    <p:extLst>
      <p:ext uri="{BB962C8B-B14F-4D97-AF65-F5344CB8AC3E}">
        <p14:creationId xmlns:p14="http://schemas.microsoft.com/office/powerpoint/2010/main" xmlns="" val="353118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Image result for whooping cough- contr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281"/>
          <a:stretch/>
        </p:blipFill>
        <p:spPr bwMode="auto">
          <a:xfrm>
            <a:off x="0" y="1"/>
            <a:ext cx="9143999" cy="6221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05510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Image result for whooping cough- passive immuniz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63" y="0"/>
            <a:ext cx="9130437" cy="6854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whooping cough- introdu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4249"/>
            <a:ext cx="9180072" cy="68922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IN" b="1" dirty="0"/>
              <a:t>Problem statement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943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IN" dirty="0"/>
              <a:t>Pertussis is an important cause of death in </a:t>
            </a:r>
            <a:r>
              <a:rPr lang="en-IN" dirty="0" smtClean="0"/>
              <a:t>infants worldwide</a:t>
            </a:r>
            <a:r>
              <a:rPr lang="en-IN" dirty="0"/>
              <a:t>, </a:t>
            </a:r>
            <a:endParaRPr lang="en-IN" dirty="0" smtClean="0"/>
          </a:p>
          <a:p>
            <a:pPr algn="just"/>
            <a:r>
              <a:rPr lang="en-IN" dirty="0" smtClean="0"/>
              <a:t>During 2012, about </a:t>
            </a:r>
            <a:r>
              <a:rPr lang="en-IN" dirty="0"/>
              <a:t>2.49 lac cases were reported to WHO globally </a:t>
            </a:r>
            <a:r>
              <a:rPr lang="en-IN" dirty="0" smtClean="0"/>
              <a:t>&amp; DPT </a:t>
            </a:r>
            <a:r>
              <a:rPr lang="en-IN" dirty="0"/>
              <a:t>immunization rate was 83 per cent.</a:t>
            </a:r>
          </a:p>
          <a:p>
            <a:pPr algn="just"/>
            <a:r>
              <a:rPr lang="en-IN" dirty="0"/>
              <a:t>It is one of the most lethal diseases of the infants </a:t>
            </a:r>
            <a:r>
              <a:rPr lang="en-IN" dirty="0" smtClean="0"/>
              <a:t>and young </a:t>
            </a:r>
            <a:r>
              <a:rPr lang="en-IN" dirty="0"/>
              <a:t>children who have not been immunized, </a:t>
            </a:r>
            <a:r>
              <a:rPr lang="en-IN" dirty="0" smtClean="0"/>
              <a:t>particularly those </a:t>
            </a:r>
            <a:r>
              <a:rPr lang="en-IN" dirty="0"/>
              <a:t>with underlying malnutrition and other </a:t>
            </a:r>
            <a:r>
              <a:rPr lang="en-IN" dirty="0" smtClean="0"/>
              <a:t>respiratory infections.</a:t>
            </a:r>
          </a:p>
          <a:p>
            <a:pPr algn="just"/>
            <a:r>
              <a:rPr lang="en-IN" i="1" dirty="0" smtClean="0"/>
              <a:t> </a:t>
            </a:r>
            <a:r>
              <a:rPr lang="en-IN" dirty="0"/>
              <a:t>Pertussis is increasingly reported in </a:t>
            </a:r>
            <a:r>
              <a:rPr lang="en-IN" dirty="0" smtClean="0"/>
              <a:t>older children</a:t>
            </a:r>
            <a:r>
              <a:rPr lang="en-IN" dirty="0"/>
              <a:t>, adolescents and adults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A serological study </a:t>
            </a:r>
            <a:r>
              <a:rPr lang="en-IN" dirty="0" smtClean="0"/>
              <a:t>from the </a:t>
            </a:r>
            <a:r>
              <a:rPr lang="en-IN" dirty="0"/>
              <a:t>United States showed that 21 per cent of </a:t>
            </a:r>
            <a:r>
              <a:rPr lang="en-IN" dirty="0" smtClean="0"/>
              <a:t>adults with </a:t>
            </a:r>
            <a:r>
              <a:rPr lang="en-IN" dirty="0"/>
              <a:t>prolonged cough (lasting more than 2 weeks) </a:t>
            </a:r>
            <a:r>
              <a:rPr lang="en-IN" dirty="0" smtClean="0"/>
              <a:t>had pertussis</a:t>
            </a:r>
            <a:r>
              <a:rPr lang="en-IN" i="1" dirty="0" smtClean="0"/>
              <a:t>.</a:t>
            </a:r>
            <a:endParaRPr lang="en-IN" i="1" dirty="0"/>
          </a:p>
          <a:p>
            <a:pPr algn="just"/>
            <a:r>
              <a:rPr lang="en-IN" dirty="0"/>
              <a:t>In India, there is marked decline of the disease </a:t>
            </a:r>
            <a:r>
              <a:rPr lang="en-IN" dirty="0" smtClean="0"/>
              <a:t>after launch </a:t>
            </a:r>
            <a:r>
              <a:rPr lang="en-IN" dirty="0"/>
              <a:t>of universal immunization </a:t>
            </a:r>
            <a:r>
              <a:rPr lang="en-IN" dirty="0" smtClean="0"/>
              <a:t>programme.</a:t>
            </a:r>
          </a:p>
          <a:p>
            <a:pPr algn="just"/>
            <a:r>
              <a:rPr lang="en-IN" dirty="0" smtClean="0"/>
              <a:t>During the year </a:t>
            </a:r>
            <a:r>
              <a:rPr lang="en-IN" dirty="0"/>
              <a:t>1987; the reported incidence was about 1.63 </a:t>
            </a:r>
            <a:r>
              <a:rPr lang="en-IN" dirty="0" smtClean="0"/>
              <a:t>lakh cases</a:t>
            </a:r>
            <a:r>
              <a:rPr lang="en-IN" dirty="0"/>
              <a:t>, whereas during 2013 only 36,661 cases </a:t>
            </a:r>
            <a:r>
              <a:rPr lang="en-IN" dirty="0" smtClean="0"/>
              <a:t>were reported </a:t>
            </a:r>
            <a:r>
              <a:rPr lang="en-IN" dirty="0"/>
              <a:t>showing a decline of about 77 per cent</a:t>
            </a:r>
          </a:p>
        </p:txBody>
      </p:sp>
    </p:spTree>
    <p:extLst>
      <p:ext uri="{BB962C8B-B14F-4D97-AF65-F5344CB8AC3E}">
        <p14:creationId xmlns:p14="http://schemas.microsoft.com/office/powerpoint/2010/main" xmlns="" val="1165788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mage result for whooping cough- ag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whooping cough- source of infe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4487"/>
            <a:ext cx="9144000" cy="68924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/>
              <a:t>INFECTIVE PERIOD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IN" dirty="0" smtClean="0"/>
              <a:t>Whooping cough </a:t>
            </a:r>
            <a:r>
              <a:rPr lang="en-IN" dirty="0"/>
              <a:t>is most infectious during </a:t>
            </a:r>
            <a:r>
              <a:rPr lang="en-IN" dirty="0">
                <a:solidFill>
                  <a:srgbClr val="FF0000"/>
                </a:solidFill>
              </a:rPr>
              <a:t>catarrhal stage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The infective period </a:t>
            </a:r>
            <a:r>
              <a:rPr lang="en-IN" dirty="0"/>
              <a:t>may be considered to extend from </a:t>
            </a:r>
            <a:r>
              <a:rPr lang="en-IN" dirty="0">
                <a:solidFill>
                  <a:srgbClr val="FF0000"/>
                </a:solidFill>
              </a:rPr>
              <a:t>a week </a:t>
            </a:r>
            <a:r>
              <a:rPr lang="en-IN" dirty="0" smtClean="0">
                <a:solidFill>
                  <a:srgbClr val="FF0000"/>
                </a:solidFill>
              </a:rPr>
              <a:t>after exposure </a:t>
            </a:r>
            <a:r>
              <a:rPr lang="en-IN" dirty="0">
                <a:solidFill>
                  <a:srgbClr val="FF0000"/>
                </a:solidFill>
              </a:rPr>
              <a:t>to about 3 weeks after the onset of the </a:t>
            </a:r>
            <a:r>
              <a:rPr lang="en-IN" dirty="0" smtClean="0">
                <a:solidFill>
                  <a:srgbClr val="FF0000"/>
                </a:solidFill>
              </a:rPr>
              <a:t>paroxysmal stage </a:t>
            </a:r>
            <a:r>
              <a:rPr lang="en-IN" dirty="0"/>
              <a:t>although communicability diminishes rapidly after </a:t>
            </a:r>
            <a:r>
              <a:rPr lang="en-IN" dirty="0" smtClean="0"/>
              <a:t>the catarrhal </a:t>
            </a:r>
            <a:r>
              <a:rPr lang="en-IN" dirty="0"/>
              <a:t>stage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Asymptomatic chronic carriers </a:t>
            </a:r>
            <a:r>
              <a:rPr lang="en-IN" dirty="0" smtClean="0"/>
              <a:t>of </a:t>
            </a:r>
            <a:r>
              <a:rPr lang="en-IN" i="1" dirty="0" smtClean="0"/>
              <a:t>B</a:t>
            </a:r>
            <a:r>
              <a:rPr lang="en-IN" i="1" dirty="0"/>
              <a:t>. pertussis </a:t>
            </a:r>
            <a:r>
              <a:rPr lang="en-IN" dirty="0"/>
              <a:t>are </a:t>
            </a:r>
            <a:r>
              <a:rPr lang="en-IN" dirty="0" smtClean="0"/>
              <a:t>uncommon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30917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Image result for whooping cough- infective peri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08" name="Picture 4" descr="Image result for whooping cough- secondary atta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838200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age result for whooping cough- introdu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226" y="0"/>
            <a:ext cx="915222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age result for whooping cough- introdu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3999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318</Words>
  <Application>Microsoft Office PowerPoint</Application>
  <PresentationFormat>On-screen Show (4:3)</PresentationFormat>
  <Paragraphs>23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WHOOPING COUGH</vt:lpstr>
      <vt:lpstr>Slide 2</vt:lpstr>
      <vt:lpstr>Problem statement</vt:lpstr>
      <vt:lpstr>Slide 4</vt:lpstr>
      <vt:lpstr>Slide 5</vt:lpstr>
      <vt:lpstr>INFECTIVE PERIOD</vt:lpstr>
      <vt:lpstr>Slide 7</vt:lpstr>
      <vt:lpstr>Slide 8</vt:lpstr>
      <vt:lpstr>Slide 9</vt:lpstr>
      <vt:lpstr>Slide 10</vt:lpstr>
      <vt:lpstr>CLINICAL COURSE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WHOOPING COUGH</dc:title>
  <dc:creator>Windows</dc:creator>
  <cp:lastModifiedBy>Dept. Of CM</cp:lastModifiedBy>
  <cp:revision>23</cp:revision>
  <dcterms:created xsi:type="dcterms:W3CDTF">2006-08-16T00:00:00Z</dcterms:created>
  <dcterms:modified xsi:type="dcterms:W3CDTF">2020-10-29T09:11:04Z</dcterms:modified>
</cp:coreProperties>
</file>